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70" r:id="rId4"/>
    <p:sldId id="264" r:id="rId5"/>
    <p:sldId id="258" r:id="rId6"/>
    <p:sldId id="259" r:id="rId7"/>
    <p:sldId id="266" r:id="rId8"/>
    <p:sldId id="261" r:id="rId9"/>
    <p:sldId id="267" r:id="rId10"/>
    <p:sldId id="272" r:id="rId11"/>
    <p:sldId id="265" r:id="rId12"/>
    <p:sldId id="271" r:id="rId13"/>
    <p:sldId id="26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9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9B82BC-EB0A-4295-8012-7F40D3182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48EBFD-D723-42FD-94B1-009FC986A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39E468-1F22-4D4D-8BFD-0C72BFACD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83C176-F8D4-482D-A977-32147BFB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5B7BE8-C994-4004-AF60-76E676ED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02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5AE165-7C08-472E-93B8-5DC1ED6EB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5FD136-ED80-48BE-B9E2-B45524B2D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FE1D28-B4D4-4507-B297-1B375DE1E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6DC312-9D0C-4AC4-8E29-9B0C58E85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62CC82-184B-4C51-87A8-29600BA45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9820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22AC17-A28D-4FCF-AE0C-01303B229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E322C9-5268-4977-979A-BF7B264D5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F5A5A-A5FB-4D8D-8CAC-2DE682E7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FC3A49-6C7A-4ADE-B7E4-316B7AED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743D88-6684-4B3F-9062-0FD66222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75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5884B-7D1A-40AB-8801-3CF8B959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F440B4-B6C6-4631-879A-1DBB0C8F9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343E66D-78BE-4CD1-9755-D9D24F7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F4447A-AAA5-420B-AE1A-7DC9BF44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6869EC-DF9F-40C9-B0C6-7DB6E7944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1402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A64D5D-E515-4843-8207-8E801243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167C56-B630-4288-B74F-ED20E53D0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8EEFC1-71D6-4531-933E-CB2701433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5FD508-4DE9-4091-A834-9ADFA5B41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25F5A56-03FF-4C3D-AA56-F0F37630D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212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590F69-6D17-479E-91EF-713FC591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712F66-98CF-492D-8AF5-70240AAA6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66F248-25D3-44EF-9A0F-313B60E4F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62758EA-86A5-4604-A267-4FB2F933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30C2B7-42A1-47B5-BA3F-A2F42066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9D2EFD-2EF1-4EE9-AC25-996B28DE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91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745DE-C10E-4107-AC07-FC965C18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1C7F83-0AD0-401A-AE84-8F05DEFD9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BD7BB4-64B3-4AFA-AC28-DA17E24E1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1E24CE-A69C-4C72-8E20-5F7D111C6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CA7266-E75A-4EA5-BAF8-2AE475041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3D174-49A3-4A92-9760-B3BEF06AA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7B70927-F5E7-4B6C-A322-D1514501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4E8D88-EAD7-409A-9712-DEED9C81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20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6751A-AB37-4404-AAB6-DFB7158E9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179D696-D955-4961-9216-9F36CE44B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C12904A-CB29-4383-8B22-5A823494A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18B568A-1083-4C86-8981-2E9E1B60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06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E49E234-A6A5-4A0C-81C0-9D954F986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0666C19-3ADA-4A6A-8730-A4AAE0FFA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E0CB29F-72A3-410D-ACE3-0B42FDA6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78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C634-D3C3-413B-B5E2-310AE802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BD4607-18CE-46CD-9573-F94F8BF6B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5A99672-14F6-46E9-A932-C09AE999D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32FE0B-00B5-4C9E-BF5B-60E93554C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887E5-C54A-4E77-8D46-B96437D5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AFE7AD-B750-4B03-99DF-6CC933C16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060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53292-6637-440B-909F-5F50D9387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CCDFD8-D40B-436E-B214-0FAD51979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A28CC5-1CCB-4A9C-A707-6A5037222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BD0ED7-C628-4A2A-8F46-BE0BEFBB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0EEEF7A-9830-407B-8E31-0AB3E739B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2C6DCC-31F1-4351-9E63-E34B4142C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61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7F0ABA-BD19-455A-9AE5-DF17253B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624A5D-5C39-4C38-96CB-C84083511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ACAE49-5AFA-491C-890E-C950A0E49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6870D-FA69-4D37-912D-7ACB8AFB4F41}" type="datetimeFigureOut">
              <a:rPr lang="ru-RU" smtClean="0"/>
              <a:t>22.05.2025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4758D9-4A3F-45DD-BFB2-406223BBE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C71113-3E5A-408D-B405-D30D7DE8F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E0CF1-1D19-42D3-9D4E-BFED1C275C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551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D46D1B-3544-4AAC-AE83-80D7D0B08849}"/>
              </a:ext>
            </a:extLst>
          </p:cNvPr>
          <p:cNvSpPr/>
          <p:nvPr/>
        </p:nvSpPr>
        <p:spPr>
          <a:xfrm>
            <a:off x="0" y="820420"/>
            <a:ext cx="12192000" cy="52171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A7336F-06FC-4313-861A-7458AE81ECC0}"/>
              </a:ext>
            </a:extLst>
          </p:cNvPr>
          <p:cNvSpPr/>
          <p:nvPr/>
        </p:nvSpPr>
        <p:spPr>
          <a:xfrm>
            <a:off x="7208520" y="0"/>
            <a:ext cx="4191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9813A-D364-48D1-ADA8-DA2E888358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1041400"/>
            <a:ext cx="6827520" cy="2387600"/>
          </a:xfrm>
        </p:spPr>
        <p:txBody>
          <a:bodyPr>
            <a:noAutofit/>
          </a:bodyPr>
          <a:lstStyle/>
          <a:p>
            <a:pPr algn="l"/>
            <a:r>
              <a:rPr lang="ru-RU" sz="4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Программно-аппаратный комплекс для 3</a:t>
            </a:r>
            <a:r>
              <a:rPr lang="en-US" sz="4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 </a:t>
            </a:r>
            <a:r>
              <a:rPr lang="ru-RU" sz="4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сканирования объектов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3B56633-A971-4E40-881A-658728715152}"/>
              </a:ext>
            </a:extLst>
          </p:cNvPr>
          <p:cNvSpPr txBox="1">
            <a:spLocks/>
          </p:cNvSpPr>
          <p:nvPr/>
        </p:nvSpPr>
        <p:spPr>
          <a:xfrm>
            <a:off x="406400" y="3911957"/>
            <a:ext cx="6827520" cy="19111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</a:rPr>
              <a:t>Черноок А.Ю.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tifakt Element Book" panose="020B0503050000020004" pitchFamily="34" charset="-52"/>
                <a:ea typeface="Artifakt Element Book" panose="020B0503050000020004" pitchFamily="34" charset="-52"/>
              </a:rPr>
              <a:t>150501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tifakt Element Book" panose="020B0503050000020004" pitchFamily="34" charset="-52"/>
                <a:ea typeface="Artifakt Element Book" panose="020B0503050000020004" pitchFamily="34" charset="-52"/>
              </a:rPr>
              <a:t>Перцев Д.Ю. </a:t>
            </a:r>
            <a:br>
              <a:rPr lang="ru-RU" sz="2800" dirty="0">
                <a:solidFill>
                  <a:schemeClr val="accent5">
                    <a:lumMod val="75000"/>
                  </a:schemeClr>
                </a:solidFill>
                <a:latin typeface="Artifakt Element Book" panose="020B0503050000020004" pitchFamily="34" charset="-52"/>
                <a:ea typeface="Artifakt Element Book" panose="020B0503050000020004" pitchFamily="34" charset="-52"/>
              </a:rPr>
            </a:br>
            <a:r>
              <a:rPr lang="ru-RU" sz="2800" dirty="0">
                <a:solidFill>
                  <a:schemeClr val="accent5">
                    <a:lumMod val="75000"/>
                  </a:schemeClr>
                </a:solidFill>
                <a:latin typeface="Artifakt Element Book" panose="020B0503050000020004" pitchFamily="34" charset="-52"/>
                <a:ea typeface="Artifakt Element Book" panose="020B0503050000020004" pitchFamily="34" charset="-52"/>
              </a:rPr>
              <a:t>Кандидат технических наук, доцент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9BF3FF-FFA9-4A7B-81A5-2EDD2A20B8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1963" r="1843" b="11963"/>
          <a:stretch/>
        </p:blipFill>
        <p:spPr>
          <a:xfrm>
            <a:off x="7411720" y="820420"/>
            <a:ext cx="3786505" cy="52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9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48FE02-CF03-477E-AEF5-E0827B2A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D9D8DD-0288-4E26-9BED-5DC1E2F34AC8}"/>
              </a:ext>
            </a:extLst>
          </p:cNvPr>
          <p:cNvSpPr txBox="1">
            <a:spLocks/>
          </p:cNvSpPr>
          <p:nvPr/>
        </p:nvSpPr>
        <p:spPr>
          <a:xfrm>
            <a:off x="513890" y="-1861554"/>
            <a:ext cx="11116456" cy="1234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Обработка </a:t>
            </a:r>
            <a:r>
              <a:rPr lang="ru-RU" sz="3400" dirty="0" err="1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Depth</a:t>
            </a:r>
            <a:r>
              <a:rPr lang="ru-RU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 и RGB данных с помощью Open3</a:t>
            </a:r>
            <a:r>
              <a:rPr lang="en-US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</a:t>
            </a:r>
            <a:endParaRPr lang="ru-RU" sz="3400" dirty="0">
              <a:solidFill>
                <a:schemeClr val="accent5">
                  <a:lumMod val="50000"/>
                </a:schemeClr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D9B30F6-4950-4ABD-91A1-0252F748D720}"/>
              </a:ext>
            </a:extLst>
          </p:cNvPr>
          <p:cNvSpPr txBox="1">
            <a:spLocks/>
          </p:cNvSpPr>
          <p:nvPr/>
        </p:nvSpPr>
        <p:spPr>
          <a:xfrm>
            <a:off x="567159" y="1"/>
            <a:ext cx="11087069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                           Прикладное ПО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BA5E12-BEFC-4FEF-B72E-953799A91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05" y="2120265"/>
            <a:ext cx="2761139" cy="261747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9975E5B-631B-4BD7-B101-6DF5E69C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010" y="3665261"/>
            <a:ext cx="2910496" cy="27736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F2D012-A56E-47B4-84DA-CF24389A8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525" y="1252210"/>
            <a:ext cx="2870747" cy="273177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7F14E29-155F-4153-BE3B-CF74CF9E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960" y="1110600"/>
            <a:ext cx="3261351" cy="301499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1E25703-3B2E-47D0-BF06-4B8D10D01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761" y="3044191"/>
            <a:ext cx="3606878" cy="339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81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148FE02-CF03-477E-AEF5-E0827B2AB7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2CDB28D-23E5-4CF5-B799-1B6672E59629}"/>
              </a:ext>
            </a:extLst>
          </p:cNvPr>
          <p:cNvSpPr/>
          <p:nvPr/>
        </p:nvSpPr>
        <p:spPr>
          <a:xfrm>
            <a:off x="4920016" y="1014023"/>
            <a:ext cx="6734212" cy="28559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FB7145-1246-4A18-BC34-740BB4C704CE}"/>
              </a:ext>
            </a:extLst>
          </p:cNvPr>
          <p:cNvSpPr/>
          <p:nvPr/>
        </p:nvSpPr>
        <p:spPr>
          <a:xfrm>
            <a:off x="4920017" y="4187510"/>
            <a:ext cx="6734212" cy="2518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F4B8B1-0AB9-4C53-860D-087A45427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1" t="37463" r="5918" b="8228"/>
          <a:stretch/>
        </p:blipFill>
        <p:spPr>
          <a:xfrm>
            <a:off x="4920016" y="4415999"/>
            <a:ext cx="6710330" cy="208300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C2587E-19C6-4288-B9F5-E4E067E5C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1" t="4653" r="11748"/>
          <a:stretch/>
        </p:blipFill>
        <p:spPr bwMode="auto">
          <a:xfrm>
            <a:off x="5837792" y="1033692"/>
            <a:ext cx="4944279" cy="2836285"/>
          </a:xfrm>
          <a:prstGeom prst="rect">
            <a:avLst/>
          </a:prstGeom>
          <a:ln w="5715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1F7E311-852F-4E32-8D5B-44FB00ADE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4" t="5621" r="12894" b="6024"/>
          <a:stretch/>
        </p:blipFill>
        <p:spPr bwMode="auto">
          <a:xfrm>
            <a:off x="561654" y="1014023"/>
            <a:ext cx="4129813" cy="2855954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BFB7EA-0547-4B93-816A-2AE3F82758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50" t="21138" r="28750" b="7501"/>
          <a:stretch/>
        </p:blipFill>
        <p:spPr>
          <a:xfrm>
            <a:off x="561654" y="4198275"/>
            <a:ext cx="4129813" cy="2518453"/>
          </a:xfrm>
          <a:prstGeom prst="rect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5D9D8DD-0288-4E26-9BED-5DC1E2F34AC8}"/>
              </a:ext>
            </a:extLst>
          </p:cNvPr>
          <p:cNvSpPr txBox="1">
            <a:spLocks/>
          </p:cNvSpPr>
          <p:nvPr/>
        </p:nvSpPr>
        <p:spPr>
          <a:xfrm>
            <a:off x="513890" y="-1861554"/>
            <a:ext cx="11116456" cy="1234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Обработка </a:t>
            </a:r>
            <a:r>
              <a:rPr lang="ru-RU" sz="3400" dirty="0" err="1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Depth</a:t>
            </a:r>
            <a:r>
              <a:rPr lang="ru-RU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 и RGB данных с помощью Open3</a:t>
            </a:r>
            <a:r>
              <a:rPr lang="en-US" sz="3400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</a:t>
            </a:r>
            <a:endParaRPr lang="ru-RU" sz="3400" dirty="0">
              <a:solidFill>
                <a:schemeClr val="accent5">
                  <a:lumMod val="50000"/>
                </a:schemeClr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3D9B30F6-4950-4ABD-91A1-0252F748D720}"/>
              </a:ext>
            </a:extLst>
          </p:cNvPr>
          <p:cNvSpPr txBox="1">
            <a:spLocks/>
          </p:cNvSpPr>
          <p:nvPr/>
        </p:nvSpPr>
        <p:spPr>
          <a:xfrm>
            <a:off x="567159" y="1"/>
            <a:ext cx="11087069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Обработка </a:t>
            </a:r>
            <a:r>
              <a:rPr lang="en-US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Depth </a:t>
            </a:r>
            <a:r>
              <a:rPr lang="ru-RU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и </a:t>
            </a:r>
            <a:r>
              <a:rPr lang="en-US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RGB </a:t>
            </a:r>
            <a:r>
              <a:rPr lang="ru-RU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данных с помощью </a:t>
            </a:r>
            <a:r>
              <a:rPr lang="en-US" sz="3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Open3D</a:t>
            </a:r>
            <a:endParaRPr lang="ru-RU" sz="3400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98876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2E7C75-C4F6-4A15-B5F2-5BD1887F81B8}"/>
              </a:ext>
            </a:extLst>
          </p:cNvPr>
          <p:cNvSpPr/>
          <p:nvPr/>
        </p:nvSpPr>
        <p:spPr>
          <a:xfrm>
            <a:off x="0" y="239287"/>
            <a:ext cx="12192000" cy="820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E65392-864B-4890-AB7B-44F46EC6C926}"/>
              </a:ext>
            </a:extLst>
          </p:cNvPr>
          <p:cNvSpPr txBox="1">
            <a:spLocks/>
          </p:cNvSpPr>
          <p:nvPr/>
        </p:nvSpPr>
        <p:spPr>
          <a:xfrm>
            <a:off x="0" y="368289"/>
            <a:ext cx="12192000" cy="670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Результаты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F926DBE-1CF5-4FED-9636-0902E660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3" y="2899874"/>
            <a:ext cx="2098015" cy="206636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1973DCE-6B8E-426D-BFFC-77708FB9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4287293"/>
            <a:ext cx="2098014" cy="2202418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CDC967D-C312-4F21-BB05-93EE1D2F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753777">
            <a:off x="3657801" y="2415329"/>
            <a:ext cx="2178081" cy="273324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A3E37F6-E491-4B9F-A029-CF08CBAAE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635694" y="1124178"/>
            <a:ext cx="2513889" cy="3098614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69641F12-4337-4830-8A86-C491E7846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70199" y="1936063"/>
            <a:ext cx="2372826" cy="3158227"/>
          </a:xfrm>
          <a:prstGeom prst="rect">
            <a:avLst/>
          </a:prstGeom>
        </p:spPr>
      </p:pic>
      <p:sp>
        <p:nvSpPr>
          <p:cNvPr id="36" name="Подзаголовок 2">
            <a:extLst>
              <a:ext uri="{FF2B5EF4-FFF2-40B4-BE49-F238E27FC236}">
                <a16:creationId xmlns:a16="http://schemas.microsoft.com/office/drawing/2014/main" id="{22C07A32-60EA-41E7-99CB-B39EB390D31A}"/>
              </a:ext>
            </a:extLst>
          </p:cNvPr>
          <p:cNvSpPr txBox="1">
            <a:spLocks/>
          </p:cNvSpPr>
          <p:nvPr/>
        </p:nvSpPr>
        <p:spPr>
          <a:xfrm>
            <a:off x="785559" y="1254232"/>
            <a:ext cx="5477309" cy="13750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i="1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ДОСТОИНСТВА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:</a:t>
            </a:r>
            <a:endParaRPr lang="ru-RU" sz="2500" dirty="0">
              <a:solidFill>
                <a:schemeClr val="accent1">
                  <a:lumMod val="50000"/>
                </a:schemeClr>
              </a:solidFill>
              <a:latin typeface="Artifakt Element" panose="020B0503050000020004" pitchFamily="34" charset="-52"/>
              <a:ea typeface="Artifakt Element" panose="020B0503050000020004" pitchFamily="34" charset="-52"/>
            </a:endParaRP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модульная архитектура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открытое программное обеспечение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широкий спектр пользовательских настроек для обработки данных</a:t>
            </a:r>
          </a:p>
        </p:txBody>
      </p:sp>
      <p:sp>
        <p:nvSpPr>
          <p:cNvPr id="37" name="Подзаголовок 2">
            <a:extLst>
              <a:ext uri="{FF2B5EF4-FFF2-40B4-BE49-F238E27FC236}">
                <a16:creationId xmlns:a16="http://schemas.microsoft.com/office/drawing/2014/main" id="{FD0530B1-2C17-4D3E-BF22-52A1524AB9BF}"/>
              </a:ext>
            </a:extLst>
          </p:cNvPr>
          <p:cNvSpPr txBox="1">
            <a:spLocks/>
          </p:cNvSpPr>
          <p:nvPr/>
        </p:nvSpPr>
        <p:spPr>
          <a:xfrm>
            <a:off x="4541520" y="4998720"/>
            <a:ext cx="7650480" cy="2010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i="1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ПЕРСПЕКТИВЫ РАЗВИТИЯ</a:t>
            </a:r>
            <a:r>
              <a:rPr lang="en-US" sz="2500" i="1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: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расширение протокола взаимодействия между установкой и ПО для увеличения дистанционного функционала;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полная автоматизация построения 3D-модели с интеллектуальным подбором параметров;</a:t>
            </a:r>
          </a:p>
          <a:p>
            <a:pPr marL="36000" algn="l">
              <a:lnSpc>
                <a:spcPct val="110000"/>
              </a:lnSpc>
              <a:spcBef>
                <a:spcPts val="0"/>
              </a:spcBef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– использование AI для генерации CAD-файлов.</a:t>
            </a:r>
          </a:p>
        </p:txBody>
      </p:sp>
    </p:spTree>
    <p:extLst>
      <p:ext uri="{BB962C8B-B14F-4D97-AF65-F5344CB8AC3E}">
        <p14:creationId xmlns:p14="http://schemas.microsoft.com/office/powerpoint/2010/main" val="3092481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4B215C5-F4EF-48D4-B383-5B83A09A0726}"/>
              </a:ext>
            </a:extLst>
          </p:cNvPr>
          <p:cNvSpPr/>
          <p:nvPr/>
        </p:nvSpPr>
        <p:spPr>
          <a:xfrm>
            <a:off x="1238491" y="1153128"/>
            <a:ext cx="9715018" cy="4551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A057B4A-B917-42AD-AA80-E39C0C17FB7A}"/>
              </a:ext>
            </a:extLst>
          </p:cNvPr>
          <p:cNvSpPr txBox="1">
            <a:spLocks/>
          </p:cNvSpPr>
          <p:nvPr/>
        </p:nvSpPr>
        <p:spPr>
          <a:xfrm>
            <a:off x="3801057" y="2471918"/>
            <a:ext cx="4589885" cy="191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>
              <a:lnSpc>
                <a:spcPct val="110000"/>
              </a:lnSpc>
              <a:spcBef>
                <a:spcPts val="0"/>
              </a:spcBef>
            </a:pPr>
            <a:r>
              <a:rPr lang="ru-RU" sz="5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СПАСИБО ЗА ВНИМАНИЕ</a:t>
            </a:r>
            <a:r>
              <a:rPr lang="en-US" sz="54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!</a:t>
            </a:r>
            <a:endParaRPr lang="ru-RU" sz="5400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46430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05B4DC2-0148-430A-A73F-F97B6F4D0838}"/>
              </a:ext>
            </a:extLst>
          </p:cNvPr>
          <p:cNvSpPr/>
          <p:nvPr/>
        </p:nvSpPr>
        <p:spPr>
          <a:xfrm>
            <a:off x="-1341781" y="3169066"/>
            <a:ext cx="13630845" cy="6998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262B9EA-388B-4553-A04E-4BB18D5B36B0}"/>
              </a:ext>
            </a:extLst>
          </p:cNvPr>
          <p:cNvSpPr/>
          <p:nvPr/>
        </p:nvSpPr>
        <p:spPr>
          <a:xfrm>
            <a:off x="0" y="583282"/>
            <a:ext cx="12954000" cy="69983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1ADD81D7-8A44-4855-9264-AE339189E0D3}"/>
              </a:ext>
            </a:extLst>
          </p:cNvPr>
          <p:cNvSpPr/>
          <p:nvPr/>
        </p:nvSpPr>
        <p:spPr>
          <a:xfrm rot="21423579">
            <a:off x="-4174999" y="2401261"/>
            <a:ext cx="7736551" cy="6070325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extLst>
              <a:ext uri="{FF2B5EF4-FFF2-40B4-BE49-F238E27FC236}">
                <a16:creationId xmlns:a16="http://schemas.microsoft.com/office/drawing/2014/main" id="{C5BC26E0-E666-445A-B55E-7ED12AE51813}"/>
              </a:ext>
            </a:extLst>
          </p:cNvPr>
          <p:cNvSpPr/>
          <p:nvPr/>
        </p:nvSpPr>
        <p:spPr>
          <a:xfrm rot="3729482">
            <a:off x="10393682" y="-1579002"/>
            <a:ext cx="5120640" cy="4165600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078363DC-6522-48A0-94DE-58FC6FEA58E9}"/>
              </a:ext>
            </a:extLst>
          </p:cNvPr>
          <p:cNvSpPr/>
          <p:nvPr/>
        </p:nvSpPr>
        <p:spPr>
          <a:xfrm rot="20584902">
            <a:off x="-3106621" y="1892874"/>
            <a:ext cx="5929798" cy="7606243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>
            <a:extLst>
              <a:ext uri="{FF2B5EF4-FFF2-40B4-BE49-F238E27FC236}">
                <a16:creationId xmlns:a16="http://schemas.microsoft.com/office/drawing/2014/main" id="{3081074B-FCB6-478C-94A5-62B7107D9541}"/>
              </a:ext>
            </a:extLst>
          </p:cNvPr>
          <p:cNvSpPr/>
          <p:nvPr/>
        </p:nvSpPr>
        <p:spPr>
          <a:xfrm rot="3927760">
            <a:off x="10577722" y="-1869812"/>
            <a:ext cx="5120640" cy="4165600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F6A9A6C-289A-4B06-9A4C-9E7D4FE6C3AE}"/>
              </a:ext>
            </a:extLst>
          </p:cNvPr>
          <p:cNvSpPr txBox="1">
            <a:spLocks/>
          </p:cNvSpPr>
          <p:nvPr/>
        </p:nvSpPr>
        <p:spPr>
          <a:xfrm>
            <a:off x="2483465" y="581866"/>
            <a:ext cx="1756587" cy="699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Цель</a:t>
            </a:r>
            <a:r>
              <a:rPr lang="en-US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:</a:t>
            </a:r>
            <a:endParaRPr lang="ru-RU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FFF7E8D-D481-4158-B1F0-9FAE3B85E3F7}"/>
              </a:ext>
            </a:extLst>
          </p:cNvPr>
          <p:cNvSpPr txBox="1">
            <a:spLocks/>
          </p:cNvSpPr>
          <p:nvPr/>
        </p:nvSpPr>
        <p:spPr>
          <a:xfrm>
            <a:off x="5505527" y="3192046"/>
            <a:ext cx="5672546" cy="699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Задачи комплекса</a:t>
            </a:r>
            <a:r>
              <a:rPr lang="en-US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:</a:t>
            </a:r>
            <a:endParaRPr lang="ru-RU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9ED60F66-7F2F-49AA-A98B-E6C029F7CA8B}"/>
              </a:ext>
            </a:extLst>
          </p:cNvPr>
          <p:cNvSpPr txBox="1">
            <a:spLocks/>
          </p:cNvSpPr>
          <p:nvPr/>
        </p:nvSpPr>
        <p:spPr>
          <a:xfrm>
            <a:off x="66633" y="1554395"/>
            <a:ext cx="10206372" cy="1615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Разработка и реализация программно-аппаратного комплекса, позволяющего получать и обрабатывать трехмерные данные объекта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E1E7D1AD-34A7-4660-8EFC-9E05BB238F79}"/>
              </a:ext>
            </a:extLst>
          </p:cNvPr>
          <p:cNvSpPr txBox="1">
            <a:spLocks/>
          </p:cNvSpPr>
          <p:nvPr/>
        </p:nvSpPr>
        <p:spPr>
          <a:xfrm>
            <a:off x="3646381" y="4059479"/>
            <a:ext cx="8996600" cy="27033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Фиксация параметров объекта на вращающейся платформе посредством специальных датчиков</a:t>
            </a:r>
          </a:p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Обработка данных и создание 3D модели в реализованном прикладном ПО</a:t>
            </a:r>
          </a:p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5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Предоставление возможности управлять физической установкой и настройки точности получаемых результатов через программу</a:t>
            </a:r>
          </a:p>
        </p:txBody>
      </p:sp>
    </p:spTree>
    <p:extLst>
      <p:ext uri="{BB962C8B-B14F-4D97-AF65-F5344CB8AC3E}">
        <p14:creationId xmlns:p14="http://schemas.microsoft.com/office/powerpoint/2010/main" val="16372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2E7C75-C4F6-4A15-B5F2-5BD1887F81B8}"/>
              </a:ext>
            </a:extLst>
          </p:cNvPr>
          <p:cNvSpPr/>
          <p:nvPr/>
        </p:nvSpPr>
        <p:spPr>
          <a:xfrm>
            <a:off x="0" y="239287"/>
            <a:ext cx="12192000" cy="820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40A4E9-D2F0-443F-AC2C-FFDC1FF9431C}"/>
              </a:ext>
            </a:extLst>
          </p:cNvPr>
          <p:cNvSpPr/>
          <p:nvPr/>
        </p:nvSpPr>
        <p:spPr>
          <a:xfrm>
            <a:off x="-5860089" y="7300140"/>
            <a:ext cx="5444843" cy="4027989"/>
          </a:xfrm>
          <a:prstGeom prst="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80CBAE7-429D-4854-AB43-102B3C1D1926}"/>
              </a:ext>
            </a:extLst>
          </p:cNvPr>
          <p:cNvSpPr/>
          <p:nvPr/>
        </p:nvSpPr>
        <p:spPr>
          <a:xfrm>
            <a:off x="6313126" y="7253112"/>
            <a:ext cx="5444843" cy="4031612"/>
          </a:xfrm>
          <a:prstGeom prst="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E65392-864B-4890-AB7B-44F46EC6C926}"/>
              </a:ext>
            </a:extLst>
          </p:cNvPr>
          <p:cNvSpPr txBox="1">
            <a:spLocks/>
          </p:cNvSpPr>
          <p:nvPr/>
        </p:nvSpPr>
        <p:spPr>
          <a:xfrm>
            <a:off x="0" y="368289"/>
            <a:ext cx="12192000" cy="670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Используемые технологии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11FDBB9-8F23-4D70-9B56-DBBA46DA30CA}"/>
              </a:ext>
            </a:extLst>
          </p:cNvPr>
          <p:cNvSpPr txBox="1">
            <a:spLocks/>
          </p:cNvSpPr>
          <p:nvPr/>
        </p:nvSpPr>
        <p:spPr>
          <a:xfrm>
            <a:off x="1301678" y="1181083"/>
            <a:ext cx="3936340" cy="699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Оптическое</a:t>
            </a:r>
            <a:r>
              <a:rPr lang="en-US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:</a:t>
            </a:r>
            <a:endParaRPr lang="ru-RU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F5322B-AFB5-416F-BCF8-847FC85C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71" y="1681491"/>
            <a:ext cx="7847258" cy="44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29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BEE7FE-75CB-4624-9BCF-CC389AC0B4B5}"/>
              </a:ext>
            </a:extLst>
          </p:cNvPr>
          <p:cNvSpPr/>
          <p:nvPr/>
        </p:nvSpPr>
        <p:spPr>
          <a:xfrm>
            <a:off x="0" y="0"/>
            <a:ext cx="12192000" cy="14815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9531207-08F6-4D4F-A17B-A0BF92BADC52}"/>
              </a:ext>
            </a:extLst>
          </p:cNvPr>
          <p:cNvSpPr txBox="1">
            <a:spLocks/>
          </p:cNvSpPr>
          <p:nvPr/>
        </p:nvSpPr>
        <p:spPr>
          <a:xfrm>
            <a:off x="567159" y="0"/>
            <a:ext cx="7784361" cy="1574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         Аналоги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539B9F-A8F4-413F-BF5C-8EF9D23FB780}"/>
              </a:ext>
            </a:extLst>
          </p:cNvPr>
          <p:cNvSpPr/>
          <p:nvPr/>
        </p:nvSpPr>
        <p:spPr>
          <a:xfrm rot="3203773">
            <a:off x="-1097558" y="5903153"/>
            <a:ext cx="1805929" cy="17825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E9D3FC-BF1A-4E2B-BF31-25325BC72F2C}"/>
              </a:ext>
            </a:extLst>
          </p:cNvPr>
          <p:cNvSpPr/>
          <p:nvPr/>
        </p:nvSpPr>
        <p:spPr>
          <a:xfrm rot="7940690">
            <a:off x="11545780" y="6018835"/>
            <a:ext cx="1582794" cy="17825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23AA54-AAEC-435A-9CE4-C1006BC0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77" y="2366905"/>
            <a:ext cx="12192000" cy="3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9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02E7C75-C4F6-4A15-B5F2-5BD1887F81B8}"/>
              </a:ext>
            </a:extLst>
          </p:cNvPr>
          <p:cNvSpPr/>
          <p:nvPr/>
        </p:nvSpPr>
        <p:spPr>
          <a:xfrm>
            <a:off x="0" y="239287"/>
            <a:ext cx="12192000" cy="8203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 descr="3D-сканирование 101 Набор избранных изображений 3D-сканер с гибким углом обзора">
            <a:extLst>
              <a:ext uri="{FF2B5EF4-FFF2-40B4-BE49-F238E27FC236}">
                <a16:creationId xmlns:a16="http://schemas.microsoft.com/office/drawing/2014/main" id="{8A825827-25BA-401D-BA49-00E8E1065B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5" t="2750" r="5976" b="1443"/>
          <a:stretch/>
        </p:blipFill>
        <p:spPr bwMode="auto">
          <a:xfrm>
            <a:off x="7271373" y="2018196"/>
            <a:ext cx="3929801" cy="35018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 descr="лазерный свет 3d сканер лазерный сканер поле зрения fov 3d сканер">
            <a:extLst>
              <a:ext uri="{FF2B5EF4-FFF2-40B4-BE49-F238E27FC236}">
                <a16:creationId xmlns:a16="http://schemas.microsoft.com/office/drawing/2014/main" id="{9ED44745-AC0F-4187-85C8-F834B57A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t="3429" r="2058" b="3590"/>
          <a:stretch/>
        </p:blipFill>
        <p:spPr bwMode="auto">
          <a:xfrm>
            <a:off x="367755" y="2041347"/>
            <a:ext cx="5364033" cy="34787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840A4E9-D2F0-443F-AC2C-FFDC1FF9431C}"/>
              </a:ext>
            </a:extLst>
          </p:cNvPr>
          <p:cNvSpPr/>
          <p:nvPr/>
        </p:nvSpPr>
        <p:spPr>
          <a:xfrm>
            <a:off x="327351" y="1766711"/>
            <a:ext cx="5444843" cy="4027989"/>
          </a:xfrm>
          <a:prstGeom prst="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2B02B6E9-E24E-4A15-8244-9EB9EFBC7D6B}"/>
              </a:ext>
            </a:extLst>
          </p:cNvPr>
          <p:cNvSpPr txBox="1">
            <a:spLocks/>
          </p:cNvSpPr>
          <p:nvPr/>
        </p:nvSpPr>
        <p:spPr>
          <a:xfrm>
            <a:off x="367755" y="5858434"/>
            <a:ext cx="3795998" cy="999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Строительство</a:t>
            </a:r>
          </a:p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Топография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DB5FC-91C7-44A8-AC2B-85162FD2F741}"/>
              </a:ext>
            </a:extLst>
          </p:cNvPr>
          <p:cNvSpPr txBox="1"/>
          <p:nvPr/>
        </p:nvSpPr>
        <p:spPr>
          <a:xfrm>
            <a:off x="222813" y="6858000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строительстве, топографии и крупномасштабных промышленных приложениях.</a:t>
            </a: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80CBAE7-429D-4854-AB43-102B3C1D1926}"/>
              </a:ext>
            </a:extLst>
          </p:cNvPr>
          <p:cNvSpPr/>
          <p:nvPr/>
        </p:nvSpPr>
        <p:spPr>
          <a:xfrm>
            <a:off x="6419806" y="1766712"/>
            <a:ext cx="5444843" cy="4031612"/>
          </a:xfrm>
          <a:prstGeom prst="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02E65392-864B-4890-AB7B-44F46EC6C926}"/>
              </a:ext>
            </a:extLst>
          </p:cNvPr>
          <p:cNvSpPr txBox="1">
            <a:spLocks/>
          </p:cNvSpPr>
          <p:nvPr/>
        </p:nvSpPr>
        <p:spPr>
          <a:xfrm>
            <a:off x="0" y="368289"/>
            <a:ext cx="12192000" cy="6702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Методы трехмерного сканирования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111FDBB9-8F23-4D70-9B56-DBBA46DA30CA}"/>
              </a:ext>
            </a:extLst>
          </p:cNvPr>
          <p:cNvSpPr txBox="1">
            <a:spLocks/>
          </p:cNvSpPr>
          <p:nvPr/>
        </p:nvSpPr>
        <p:spPr>
          <a:xfrm>
            <a:off x="1301678" y="1181083"/>
            <a:ext cx="3936340" cy="6998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Оптическое</a:t>
            </a:r>
            <a:r>
              <a:rPr lang="en-US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:</a:t>
            </a:r>
            <a:endParaRPr lang="ru-RU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3EB3D1BB-5390-4B2E-95DB-35C980CD338A}"/>
              </a:ext>
            </a:extLst>
          </p:cNvPr>
          <p:cNvSpPr txBox="1">
            <a:spLocks/>
          </p:cNvSpPr>
          <p:nvPr/>
        </p:nvSpPr>
        <p:spPr>
          <a:xfrm>
            <a:off x="1625127" y="1282241"/>
            <a:ext cx="2849288" cy="60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Лазерное</a:t>
            </a:r>
          </a:p>
        </p:txBody>
      </p:sp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C4E26090-19BF-43A8-B010-6224743900B8}"/>
              </a:ext>
            </a:extLst>
          </p:cNvPr>
          <p:cNvSpPr txBox="1">
            <a:spLocks/>
          </p:cNvSpPr>
          <p:nvPr/>
        </p:nvSpPr>
        <p:spPr>
          <a:xfrm>
            <a:off x="7717585" y="1279718"/>
            <a:ext cx="2849288" cy="60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">
              <a:lnSpc>
                <a:spcPct val="110000"/>
              </a:lnSpc>
              <a:spcBef>
                <a:spcPts val="0"/>
              </a:spcBef>
            </a:pP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Оптическое</a:t>
            </a: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FB659DAA-E65B-4057-9A02-E29B0CF2E9EB}"/>
              </a:ext>
            </a:extLst>
          </p:cNvPr>
          <p:cNvSpPr txBox="1">
            <a:spLocks/>
          </p:cNvSpPr>
          <p:nvPr/>
        </p:nvSpPr>
        <p:spPr>
          <a:xfrm>
            <a:off x="6419806" y="5858434"/>
            <a:ext cx="3795998" cy="99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Медицина</a:t>
            </a:r>
          </a:p>
          <a:p>
            <a:pPr marL="607500" indent="-571500" algn="l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accent1">
                    <a:lumMod val="50000"/>
                  </a:schemeClr>
                </a:solidFill>
                <a:latin typeface="Artifakt Element" panose="020B0503050000020004" pitchFamily="34" charset="-52"/>
                <a:ea typeface="Artifakt Element" panose="020B0503050000020004" pitchFamily="34" charset="-52"/>
              </a:rPr>
              <a:t>Дизайн</a:t>
            </a:r>
          </a:p>
        </p:txBody>
      </p:sp>
    </p:spTree>
    <p:extLst>
      <p:ext uri="{BB962C8B-B14F-4D97-AF65-F5344CB8AC3E}">
        <p14:creationId xmlns:p14="http://schemas.microsoft.com/office/powerpoint/2010/main" val="160550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A5B2246-1ADD-451A-9DB9-217E8C46CDD2}"/>
              </a:ext>
            </a:extLst>
          </p:cNvPr>
          <p:cNvSpPr/>
          <p:nvPr/>
        </p:nvSpPr>
        <p:spPr>
          <a:xfrm>
            <a:off x="0" y="6235821"/>
            <a:ext cx="12192000" cy="6221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8F62D872-5343-4731-B11E-5A2D172553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734036"/>
              </p:ext>
            </p:extLst>
          </p:nvPr>
        </p:nvGraphicFramePr>
        <p:xfrm>
          <a:off x="-5011" y="2982415"/>
          <a:ext cx="8238422" cy="2376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Visio" r:id="rId3" imgW="4297680" imgH="1219169" progId="Visio.Drawing.15">
                  <p:embed/>
                </p:oleObj>
              </mc:Choice>
              <mc:Fallback>
                <p:oleObj name="Visio" r:id="rId3" imgW="4297680" imgH="121916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011" y="2982415"/>
                        <a:ext cx="8238422" cy="23763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34549AE-917D-41D4-BF3C-073315BC3FF3}"/>
              </a:ext>
            </a:extLst>
          </p:cNvPr>
          <p:cNvSpPr/>
          <p:nvPr/>
        </p:nvSpPr>
        <p:spPr>
          <a:xfrm>
            <a:off x="-1" y="2"/>
            <a:ext cx="12192000" cy="5671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9B3A5A-ADF2-4191-BFC8-D770126F3478}"/>
              </a:ext>
            </a:extLst>
          </p:cNvPr>
          <p:cNvSpPr txBox="1">
            <a:spLocks/>
          </p:cNvSpPr>
          <p:nvPr/>
        </p:nvSpPr>
        <p:spPr>
          <a:xfrm>
            <a:off x="1365031" y="1028774"/>
            <a:ext cx="5508907" cy="1346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RGB-D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КАМЕРА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ORBBEC ASTRA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7105B51-DCF6-4EA2-A00A-70B75B13EF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86" t="15190" r="12402" b="21972"/>
          <a:stretch/>
        </p:blipFill>
        <p:spPr>
          <a:xfrm>
            <a:off x="8233411" y="567160"/>
            <a:ext cx="3958589" cy="566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7810F45-A036-43B7-9F8B-39F5A118D39E}"/>
              </a:ext>
            </a:extLst>
          </p:cNvPr>
          <p:cNvSpPr/>
          <p:nvPr/>
        </p:nvSpPr>
        <p:spPr>
          <a:xfrm>
            <a:off x="1238491" y="1153128"/>
            <a:ext cx="9715018" cy="45517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F49E72F-A99D-4EB9-96DA-BEE0BCE40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21" r="26712"/>
          <a:stretch/>
        </p:blipFill>
        <p:spPr bwMode="auto">
          <a:xfrm>
            <a:off x="3082081" y="4704715"/>
            <a:ext cx="2226310" cy="2153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677280-29C9-4C6A-A67C-4047604E19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98" t="28692" r="2193" b="30971"/>
          <a:stretch/>
        </p:blipFill>
        <p:spPr>
          <a:xfrm>
            <a:off x="2519196" y="8028425"/>
            <a:ext cx="2551426" cy="1829566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94584C-15A1-4DE0-B9B0-D94375EF2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87" t="30090" r="-858" b="29510"/>
          <a:stretch/>
        </p:blipFill>
        <p:spPr bwMode="auto">
          <a:xfrm>
            <a:off x="-24141" y="2917894"/>
            <a:ext cx="3199141" cy="2271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F0A5317-135B-450F-AF8C-1728D531FE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37" t="28608" r="1408" b="30467"/>
          <a:stretch/>
        </p:blipFill>
        <p:spPr>
          <a:xfrm>
            <a:off x="7325254" y="3205161"/>
            <a:ext cx="4866747" cy="365204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1B7D55-A340-4C26-922F-260A4527E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9441" y="-5216"/>
            <a:ext cx="4185814" cy="23539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E96A65-ACE5-4A05-9326-6214C79699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t="25344" r="2822" b="22870"/>
          <a:stretch/>
        </p:blipFill>
        <p:spPr bwMode="auto">
          <a:xfrm>
            <a:off x="1" y="1"/>
            <a:ext cx="3139440" cy="2973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336190-44E3-4C3F-9DBC-5CD2388D23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38" t="10566" r="43512" b="15337"/>
          <a:stretch/>
        </p:blipFill>
        <p:spPr>
          <a:xfrm rot="5400000">
            <a:off x="8156048" y="-830792"/>
            <a:ext cx="3205159" cy="48667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148F3E9-CA7A-4CF9-9296-5F3AE28714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729" t="30444" r="18740" b="29013"/>
          <a:stretch/>
        </p:blipFill>
        <p:spPr>
          <a:xfrm>
            <a:off x="5188208" y="4698806"/>
            <a:ext cx="2137046" cy="215328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6AD5A15-1B27-4395-8767-4F6E89FF697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00" t="38037" r="11879" b="35817"/>
          <a:stretch/>
        </p:blipFill>
        <p:spPr>
          <a:xfrm>
            <a:off x="-24140" y="5064896"/>
            <a:ext cx="3163581" cy="1793104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E62BC712-1DA6-4A5D-B332-7A8E202153E9}"/>
              </a:ext>
            </a:extLst>
          </p:cNvPr>
          <p:cNvSpPr txBox="1">
            <a:spLocks/>
          </p:cNvSpPr>
          <p:nvPr/>
        </p:nvSpPr>
        <p:spPr>
          <a:xfrm>
            <a:off x="3122942" y="2348752"/>
            <a:ext cx="4246295" cy="235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5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Процесс в реализации программно-аппаратного комплекса для 3D сканирования объектов</a:t>
            </a:r>
          </a:p>
        </p:txBody>
      </p:sp>
    </p:spTree>
    <p:extLst>
      <p:ext uri="{BB962C8B-B14F-4D97-AF65-F5344CB8AC3E}">
        <p14:creationId xmlns:p14="http://schemas.microsoft.com/office/powerpoint/2010/main" val="271298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5450E61-F9AF-4452-8918-D4B74B2AFDF4}"/>
              </a:ext>
            </a:extLst>
          </p:cNvPr>
          <p:cNvSpPr/>
          <p:nvPr/>
        </p:nvSpPr>
        <p:spPr>
          <a:xfrm>
            <a:off x="0" y="1439794"/>
            <a:ext cx="12192000" cy="499572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8373A02-F41D-4B42-AFE5-357B1F788649}"/>
              </a:ext>
            </a:extLst>
          </p:cNvPr>
          <p:cNvSpPr/>
          <p:nvPr/>
        </p:nvSpPr>
        <p:spPr>
          <a:xfrm>
            <a:off x="0" y="1174203"/>
            <a:ext cx="12192000" cy="499572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2D685BF-B3E5-4E16-96F0-71F200048D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8" b="16146"/>
          <a:stretch/>
        </p:blipFill>
        <p:spPr bwMode="auto">
          <a:xfrm>
            <a:off x="0" y="1335623"/>
            <a:ext cx="12192000" cy="4672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B7F2060-D7EB-4128-A077-31EC3EEBA5A9}"/>
              </a:ext>
            </a:extLst>
          </p:cNvPr>
          <p:cNvSpPr txBox="1">
            <a:spLocks/>
          </p:cNvSpPr>
          <p:nvPr/>
        </p:nvSpPr>
        <p:spPr>
          <a:xfrm>
            <a:off x="0" y="93164"/>
            <a:ext cx="8704944" cy="13466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Вывод утилиты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NIViewer</a:t>
            </a:r>
            <a:endParaRPr lang="ru-RU" dirty="0">
              <a:solidFill>
                <a:schemeClr val="accent5">
                  <a:lumMod val="50000"/>
                </a:schemeClr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002401BF-6056-4CCB-8ACD-B66F970B9ED3}"/>
              </a:ext>
            </a:extLst>
          </p:cNvPr>
          <p:cNvSpPr/>
          <p:nvPr/>
        </p:nvSpPr>
        <p:spPr>
          <a:xfrm>
            <a:off x="1541368" y="7303623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D4FDE47-A78B-43F9-9A9C-002212D42FB0}"/>
              </a:ext>
            </a:extLst>
          </p:cNvPr>
          <p:cNvSpPr/>
          <p:nvPr/>
        </p:nvSpPr>
        <p:spPr>
          <a:xfrm>
            <a:off x="2828087" y="7303622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5A8349A0-4565-4A71-8832-E4468DD62408}"/>
              </a:ext>
            </a:extLst>
          </p:cNvPr>
          <p:cNvSpPr/>
          <p:nvPr/>
        </p:nvSpPr>
        <p:spPr>
          <a:xfrm>
            <a:off x="4114806" y="7303621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5378B6D8-8E60-4EF4-8B87-5CC5D0875BEB}"/>
              </a:ext>
            </a:extLst>
          </p:cNvPr>
          <p:cNvSpPr/>
          <p:nvPr/>
        </p:nvSpPr>
        <p:spPr>
          <a:xfrm>
            <a:off x="5401525" y="7303620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1D30932-04FD-429B-9FEE-2C06B7C889AC}"/>
              </a:ext>
            </a:extLst>
          </p:cNvPr>
          <p:cNvSpPr/>
          <p:nvPr/>
        </p:nvSpPr>
        <p:spPr>
          <a:xfrm>
            <a:off x="6688244" y="7303619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E158F92-F65B-4968-B6E4-EFA446C0C51E}"/>
              </a:ext>
            </a:extLst>
          </p:cNvPr>
          <p:cNvSpPr/>
          <p:nvPr/>
        </p:nvSpPr>
        <p:spPr>
          <a:xfrm>
            <a:off x="7974963" y="7303619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7611313B-CD01-41E2-8A30-5C614E3DAC43}"/>
              </a:ext>
            </a:extLst>
          </p:cNvPr>
          <p:cNvSpPr/>
          <p:nvPr/>
        </p:nvSpPr>
        <p:spPr>
          <a:xfrm>
            <a:off x="9261682" y="7303619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84A3B02A-FACE-4221-A40F-5E909DB3905E}"/>
              </a:ext>
            </a:extLst>
          </p:cNvPr>
          <p:cNvSpPr/>
          <p:nvPr/>
        </p:nvSpPr>
        <p:spPr>
          <a:xfrm>
            <a:off x="10548401" y="7303619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43E8A63-DD08-414C-BA61-ADF4F409BB1E}"/>
              </a:ext>
            </a:extLst>
          </p:cNvPr>
          <p:cNvSpPr/>
          <p:nvPr/>
        </p:nvSpPr>
        <p:spPr>
          <a:xfrm>
            <a:off x="254649" y="7303619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D589B7F-B6FD-43FC-BFA5-E7F22B539676}"/>
              </a:ext>
            </a:extLst>
          </p:cNvPr>
          <p:cNvSpPr/>
          <p:nvPr/>
        </p:nvSpPr>
        <p:spPr>
          <a:xfrm>
            <a:off x="11833185" y="7303618"/>
            <a:ext cx="358815" cy="35881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739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FDE058-9B81-49F0-8E10-623533655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54" y="1481560"/>
            <a:ext cx="6739459" cy="273228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7BEE7FE-75CB-4624-9BCF-CC389AC0B4B5}"/>
              </a:ext>
            </a:extLst>
          </p:cNvPr>
          <p:cNvSpPr/>
          <p:nvPr/>
        </p:nvSpPr>
        <p:spPr>
          <a:xfrm>
            <a:off x="0" y="0"/>
            <a:ext cx="12192000" cy="14815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9531207-08F6-4D4F-A17B-A0BF92BADC52}"/>
              </a:ext>
            </a:extLst>
          </p:cNvPr>
          <p:cNvSpPr txBox="1">
            <a:spLocks/>
          </p:cNvSpPr>
          <p:nvPr/>
        </p:nvSpPr>
        <p:spPr>
          <a:xfrm>
            <a:off x="567159" y="0"/>
            <a:ext cx="10000527" cy="15741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Обработка </a:t>
            </a:r>
            <a:r>
              <a:rPr lang="en-US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Depth </a:t>
            </a:r>
            <a:r>
              <a:rPr lang="ru-RU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и </a:t>
            </a:r>
            <a:r>
              <a:rPr lang="en-US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RGB </a:t>
            </a:r>
            <a:r>
              <a:rPr lang="ru-RU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данных с помощью </a:t>
            </a:r>
            <a:r>
              <a:rPr lang="en-US" sz="4800" dirty="0">
                <a:solidFill>
                  <a:schemeClr val="bg1"/>
                </a:solidFill>
                <a:latin typeface="Artifakt Element Medium" panose="020B0603050000020004" pitchFamily="34" charset="-52"/>
                <a:ea typeface="Artifakt Element Medium" panose="020B0603050000020004" pitchFamily="34" charset="-52"/>
              </a:rPr>
              <a:t>OpenCV</a:t>
            </a:r>
            <a:endParaRPr lang="ru-RU" sz="4800" dirty="0">
              <a:solidFill>
                <a:schemeClr val="bg1"/>
              </a:solidFill>
              <a:latin typeface="Artifakt Element Medium" panose="020B0603050000020004" pitchFamily="34" charset="-52"/>
              <a:ea typeface="Artifakt Element Medium" panose="020B0603050000020004" pitchFamily="34" charset="-52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539B9F-A8F4-413F-BF5C-8EF9D23FB780}"/>
              </a:ext>
            </a:extLst>
          </p:cNvPr>
          <p:cNvSpPr/>
          <p:nvPr/>
        </p:nvSpPr>
        <p:spPr>
          <a:xfrm rot="3203773">
            <a:off x="-1097558" y="5903153"/>
            <a:ext cx="1805929" cy="178250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24741D-DB1C-4382-A72F-26013BE51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" t="3142" r="56519" b="38381"/>
          <a:stretch/>
        </p:blipFill>
        <p:spPr>
          <a:xfrm>
            <a:off x="2855954" y="4188077"/>
            <a:ext cx="3406446" cy="2722009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1E9D3FC-BF1A-4E2B-BF31-25325BC72F2C}"/>
              </a:ext>
            </a:extLst>
          </p:cNvPr>
          <p:cNvSpPr/>
          <p:nvPr/>
        </p:nvSpPr>
        <p:spPr>
          <a:xfrm rot="7940690">
            <a:off x="11545780" y="6018835"/>
            <a:ext cx="1582794" cy="17825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30C785-BA17-48FD-9FDE-6DC6BFF97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96" t="7705" r="7626" b="34324"/>
          <a:stretch/>
        </p:blipFill>
        <p:spPr>
          <a:xfrm>
            <a:off x="6262400" y="4188077"/>
            <a:ext cx="3333013" cy="26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995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</TotalTime>
  <Words>206</Words>
  <Application>Microsoft Office PowerPoint</Application>
  <PresentationFormat>Широкоэкранный</PresentationFormat>
  <Paragraphs>40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Arial</vt:lpstr>
      <vt:lpstr>Artifakt Element</vt:lpstr>
      <vt:lpstr>Artifakt Element Book</vt:lpstr>
      <vt:lpstr>Artifakt Element Medium</vt:lpstr>
      <vt:lpstr>Calibri</vt:lpstr>
      <vt:lpstr>Calibri Light</vt:lpstr>
      <vt:lpstr>Times New Roman</vt:lpstr>
      <vt:lpstr>Тема Office</vt:lpstr>
      <vt:lpstr>Visio</vt:lpstr>
      <vt:lpstr>Программно-аппаратный комплекс для 3D сканирования объектов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Применение RGB-D технологий в системах технического зрения</dc:title>
  <dc:creator>NnikNas @_@</dc:creator>
  <cp:lastModifiedBy>NnikNas @_@</cp:lastModifiedBy>
  <cp:revision>36</cp:revision>
  <dcterms:created xsi:type="dcterms:W3CDTF">2025-04-21T20:35:08Z</dcterms:created>
  <dcterms:modified xsi:type="dcterms:W3CDTF">2025-05-22T10:36:19Z</dcterms:modified>
</cp:coreProperties>
</file>